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78" r:id="rId4"/>
    <p:sldId id="280" r:id="rId5"/>
    <p:sldId id="259" r:id="rId6"/>
    <p:sldId id="279" r:id="rId7"/>
    <p:sldId id="281" r:id="rId8"/>
    <p:sldId id="282" r:id="rId9"/>
    <p:sldId id="283" r:id="rId10"/>
    <p:sldId id="284" r:id="rId11"/>
    <p:sldId id="285" r:id="rId12"/>
    <p:sldId id="286" r:id="rId13"/>
    <p:sldId id="288" r:id="rId14"/>
    <p:sldId id="289" r:id="rId15"/>
    <p:sldId id="291" r:id="rId16"/>
    <p:sldId id="304" r:id="rId17"/>
    <p:sldId id="303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AF00"/>
    <a:srgbClr val="1F90DB"/>
    <a:srgbClr val="DA9B00"/>
    <a:srgbClr val="7633D1"/>
    <a:srgbClr val="AC18B9"/>
    <a:srgbClr val="1E91DE"/>
    <a:srgbClr val="501189"/>
    <a:srgbClr val="3750CE"/>
    <a:srgbClr val="BC7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94679" autoAdjust="0"/>
  </p:normalViewPr>
  <p:slideViewPr>
    <p:cSldViewPr snapToGrid="0" snapToObjects="1">
      <p:cViewPr varScale="1">
        <p:scale>
          <a:sx n="105" d="100"/>
          <a:sy n="105" d="100"/>
        </p:scale>
        <p:origin x="-16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92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240AD-D0E5-8743-BED0-4875EEDE37D1}" type="datetimeFigureOut">
              <a:rPr lang="en-US" smtClean="0"/>
              <a:t>13/09/15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E9EA6-BBB3-1E40-BFD1-2E852B614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623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1AF83-5EC3-2645-9357-E8053F4E6264}" type="datetimeFigureOut">
              <a:rPr lang="en-US" smtClean="0"/>
              <a:t>13/09/15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186DE-8459-354D-92FA-6DAD5BD2E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653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Click to edit Master subtitle style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399" y="86845"/>
            <a:ext cx="4877203" cy="1716775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106933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3460005" y="6356350"/>
            <a:ext cx="2355258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737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l-BE" dirty="0" smtClean="0"/>
              <a:t>Click to edit Master text styles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smtClean="0"/>
              <a:t>Third level</a:t>
            </a:r>
          </a:p>
          <a:p>
            <a:pPr lvl="3"/>
            <a:r>
              <a:rPr lang="nl-BE" dirty="0" smtClean="0"/>
              <a:t>Fourth level</a:t>
            </a:r>
          </a:p>
          <a:p>
            <a:pPr lvl="4"/>
            <a:r>
              <a:rPr lang="nl-BE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/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 userDrawn="1"/>
        </p:nvSpPr>
        <p:spPr>
          <a:xfrm>
            <a:off x="457199" y="6356350"/>
            <a:ext cx="2376905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541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/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BE" dirty="0" smtClean="0"/>
              <a:t>Click to edit Master text styles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smtClean="0"/>
              <a:t>Third level</a:t>
            </a:r>
          </a:p>
          <a:p>
            <a:pPr lvl="3"/>
            <a:r>
              <a:rPr lang="nl-BE" dirty="0" smtClean="0"/>
              <a:t>Fourth level</a:t>
            </a:r>
          </a:p>
          <a:p>
            <a:pPr lvl="4"/>
            <a:r>
              <a:rPr lang="nl-BE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 userDrawn="1"/>
        </p:nvSpPr>
        <p:spPr>
          <a:xfrm>
            <a:off x="457200" y="6356350"/>
            <a:ext cx="2350168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94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C0001A9-357E-7541-840E-1F18FD9D64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399" y="86845"/>
            <a:ext cx="4877203" cy="1716775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457200" y="6356350"/>
            <a:ext cx="2350168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7746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/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457200" y="6356350"/>
            <a:ext cx="2336800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456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/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 userDrawn="1"/>
        </p:nvSpPr>
        <p:spPr>
          <a:xfrm>
            <a:off x="457199" y="6356350"/>
            <a:ext cx="236353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394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/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 userDrawn="1"/>
        </p:nvSpPr>
        <p:spPr>
          <a:xfrm>
            <a:off x="457199" y="6356350"/>
            <a:ext cx="2376905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704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 userDrawn="1"/>
        </p:nvSpPr>
        <p:spPr>
          <a:xfrm>
            <a:off x="457199" y="6356350"/>
            <a:ext cx="2376905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29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2963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99079"/>
            <a:ext cx="3008313" cy="3727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dirty="0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 userDrawn="1"/>
        </p:nvSpPr>
        <p:spPr>
          <a:xfrm>
            <a:off x="457200" y="6356350"/>
            <a:ext cx="2323432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29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11864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66124" y="1268759"/>
            <a:ext cx="4611753" cy="34588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78602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457200" y="6356350"/>
            <a:ext cx="2390274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510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24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atch-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181" y="4281900"/>
            <a:ext cx="2667000" cy="80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at1-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973" y="3828858"/>
            <a:ext cx="1687513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Programmeren</a:t>
            </a:r>
            <a:br>
              <a:rPr lang="nl-NL" dirty="0" smtClean="0"/>
            </a:br>
            <a:r>
              <a:rPr lang="nl-NL" dirty="0" smtClean="0"/>
              <a:t>Opdracht 6</a:t>
            </a:r>
            <a:r>
              <a:rPr lang="nl-NL" dirty="0"/>
              <a:t> </a:t>
            </a:r>
            <a:r>
              <a:rPr lang="nl-NL" dirty="0" smtClean="0"/>
              <a:t>- Duiker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1575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390952"/>
            <a:ext cx="28926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Klik op het </a:t>
            </a:r>
            <a:r>
              <a:rPr lang="nl-NL" dirty="0" err="1" smtClean="0">
                <a:latin typeface="Comic Sans MS"/>
                <a:cs typeface="Comic Sans MS"/>
              </a:rPr>
              <a:t>‘T</a:t>
            </a:r>
            <a:r>
              <a:rPr lang="nl-NL" dirty="0" smtClean="0">
                <a:latin typeface="Comic Sans MS"/>
                <a:cs typeface="Comic Sans MS"/>
              </a:rPr>
              <a:t>’ knopje en daarna met je muis op de knop. </a:t>
            </a:r>
          </a:p>
          <a:p>
            <a:r>
              <a:rPr lang="nl-NL" dirty="0" smtClean="0">
                <a:latin typeface="Comic Sans MS"/>
                <a:cs typeface="Comic Sans MS"/>
              </a:rPr>
              <a:t>Je kan nu een woord intoetsen. Het woord ‘Herstart’ zou precies moeten passen.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Druk op de ‘</a:t>
            </a:r>
            <a:r>
              <a:rPr lang="nl-NL" dirty="0" err="1" smtClean="0">
                <a:latin typeface="Comic Sans MS"/>
                <a:cs typeface="Comic Sans MS"/>
              </a:rPr>
              <a:t>Esc</a:t>
            </a:r>
            <a:r>
              <a:rPr lang="nl-NL" dirty="0" smtClean="0">
                <a:latin typeface="Comic Sans MS"/>
                <a:cs typeface="Comic Sans MS"/>
              </a:rPr>
              <a:t>’ toets en verschuif het woord eventueel nog met de muis om hem netjes in het midden te krijgen.</a:t>
            </a:r>
          </a:p>
          <a:p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8" name="Content Placeholder 7" descr="Screen Shot 2015-09-11 at 17.29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" r="472"/>
          <a:stretch>
            <a:fillRect/>
          </a:stretch>
        </p:blipFill>
        <p:spPr>
          <a:xfrm>
            <a:off x="3821257" y="1494252"/>
            <a:ext cx="4822703" cy="2652301"/>
          </a:xfrm>
        </p:spPr>
      </p:pic>
      <p:sp>
        <p:nvSpPr>
          <p:cNvPr id="12" name="Rounded Rectangle 11"/>
          <p:cNvSpPr/>
          <p:nvPr/>
        </p:nvSpPr>
        <p:spPr>
          <a:xfrm>
            <a:off x="8305087" y="2601412"/>
            <a:ext cx="381713" cy="449355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6121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390952"/>
            <a:ext cx="29096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Nu moet de knop nog iets gaan doen. Namelijk: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pPr marL="285750" indent="-285750">
              <a:buFontTx/>
              <a:buChar char="-"/>
            </a:pPr>
            <a:r>
              <a:rPr lang="nl-NL" dirty="0" smtClean="0">
                <a:latin typeface="Comic Sans MS"/>
                <a:cs typeface="Comic Sans MS"/>
              </a:rPr>
              <a:t>Aan het einde van het spel verschijnen</a:t>
            </a:r>
          </a:p>
          <a:p>
            <a:pPr marL="285750" indent="-285750">
              <a:buFontTx/>
              <a:buChar char="-"/>
            </a:pPr>
            <a:r>
              <a:rPr lang="nl-NL" dirty="0" smtClean="0">
                <a:latin typeface="Comic Sans MS"/>
                <a:cs typeface="Comic Sans MS"/>
              </a:rPr>
              <a:t>Wanneer de muis erop komt verdwijnen.</a:t>
            </a:r>
          </a:p>
          <a:p>
            <a:pPr marL="285750" indent="-285750">
              <a:buFontTx/>
              <a:buChar char="-"/>
            </a:pPr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Hiervoor moeten we bouwstenen gebruiken, die de knop gaan besturen.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Klik op ‘Scripts’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8" name="Content Placeholder 7" descr="Screen Shot 2015-09-11 at 17.35.3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3" b="6673"/>
          <a:stretch>
            <a:fillRect/>
          </a:stretch>
        </p:blipFill>
        <p:spPr>
          <a:xfrm>
            <a:off x="3466059" y="2329270"/>
            <a:ext cx="5569379" cy="3062944"/>
          </a:xfrm>
        </p:spPr>
      </p:pic>
      <p:sp>
        <p:nvSpPr>
          <p:cNvPr id="12" name="Rounded Rectangle 11"/>
          <p:cNvSpPr/>
          <p:nvPr/>
        </p:nvSpPr>
        <p:spPr>
          <a:xfrm>
            <a:off x="5220154" y="2220809"/>
            <a:ext cx="619555" cy="431492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5008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390952"/>
            <a:ext cx="29096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In scratch kunnen we ook berichtjes sturen. Op een andere plek kunnen we hier naar luisteren.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In dit spel wordt er een bericht gestuurd als het spel start en als het stop. 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Die berichten kunnen mooi onze knop besturen.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6" name="Content Placeholder 5" descr="Screen Shot 2015-09-11 at 17.41.07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2411" r="3608" b="9030"/>
          <a:stretch/>
        </p:blipFill>
        <p:spPr>
          <a:xfrm>
            <a:off x="3757357" y="1581418"/>
            <a:ext cx="4929443" cy="2976055"/>
          </a:xfrm>
        </p:spPr>
      </p:pic>
    </p:spTree>
    <p:extLst>
      <p:ext uri="{BB962C8B-B14F-4D97-AF65-F5344CB8AC3E}">
        <p14:creationId xmlns:p14="http://schemas.microsoft.com/office/powerpoint/2010/main" val="206673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11048"/>
            <a:ext cx="35076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Klik op ‘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Gebeurtenissen</a:t>
            </a:r>
            <a:r>
              <a:rPr lang="nl-NL" dirty="0" smtClean="0">
                <a:latin typeface="Comic Sans MS"/>
                <a:cs typeface="Comic Sans MS"/>
              </a:rPr>
              <a:t>’ bouwstenen.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dan de bouwsteen ‘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wanneer ik signaal ‘…’ ontvang</a:t>
            </a:r>
            <a:r>
              <a:rPr lang="nl-NL" dirty="0" smtClean="0">
                <a:latin typeface="Comic Sans MS"/>
                <a:cs typeface="Comic Sans MS"/>
              </a:rPr>
              <a:t>’ naar het programma veld en kies 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start</a:t>
            </a:r>
            <a:r>
              <a:rPr lang="nl-NL" dirty="0" smtClean="0">
                <a:latin typeface="Comic Sans MS"/>
                <a:cs typeface="Comic Sans MS"/>
              </a:rPr>
              <a:t> uit het lijstje.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6" name="Content Placeholder 5" descr="Screen Shot 2015-09-11 at 17.45.5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" b="-373"/>
          <a:stretch/>
        </p:blipFill>
        <p:spPr>
          <a:xfrm>
            <a:off x="4064000" y="1805557"/>
            <a:ext cx="4622800" cy="4049777"/>
          </a:xfrm>
        </p:spPr>
      </p:pic>
    </p:spTree>
    <p:extLst>
      <p:ext uri="{BB962C8B-B14F-4D97-AF65-F5344CB8AC3E}">
        <p14:creationId xmlns:p14="http://schemas.microsoft.com/office/powerpoint/2010/main" val="4165715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11048"/>
            <a:ext cx="35076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Klik op ‘</a:t>
            </a:r>
            <a:r>
              <a:rPr lang="nl-NL" dirty="0" err="1" smtClean="0">
                <a:solidFill>
                  <a:srgbClr val="7633D1"/>
                </a:solidFill>
                <a:latin typeface="Comic Sans MS"/>
                <a:cs typeface="Comic Sans MS"/>
              </a:rPr>
              <a:t>Uiterlijken</a:t>
            </a:r>
            <a:r>
              <a:rPr lang="nl-NL" dirty="0" smtClean="0">
                <a:latin typeface="Comic Sans MS"/>
                <a:cs typeface="Comic Sans MS"/>
              </a:rPr>
              <a:t>’ bouwstenen.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dan de bouwsteen ‘</a:t>
            </a:r>
            <a:r>
              <a:rPr lang="nl-NL" dirty="0" smtClean="0">
                <a:solidFill>
                  <a:srgbClr val="7633D1"/>
                </a:solidFill>
                <a:latin typeface="Comic Sans MS"/>
                <a:cs typeface="Comic Sans MS"/>
              </a:rPr>
              <a:t>verdwijn</a:t>
            </a:r>
            <a:r>
              <a:rPr lang="nl-NL" dirty="0" smtClean="0">
                <a:latin typeface="Comic Sans MS"/>
                <a:cs typeface="Comic Sans MS"/>
              </a:rPr>
              <a:t>’ naar het programma veld</a:t>
            </a:r>
            <a:r>
              <a:rPr lang="nl-NL" dirty="0">
                <a:latin typeface="Comic Sans MS"/>
                <a:cs typeface="Comic Sans MS"/>
              </a:rPr>
              <a:t> </a:t>
            </a:r>
            <a:r>
              <a:rPr lang="nl-NL" dirty="0" smtClean="0">
                <a:latin typeface="Comic Sans MS"/>
                <a:cs typeface="Comic Sans MS"/>
              </a:rPr>
              <a:t>en plaats deze onder de vorige bouwsteen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Nu verdwijnt de knop als het spel zal starten.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6" name="Content Placeholder 5" descr="Screen Shot 2015-09-11 at 17.47.4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37" b="-985"/>
          <a:stretch/>
        </p:blipFill>
        <p:spPr>
          <a:xfrm>
            <a:off x="4064000" y="1793104"/>
            <a:ext cx="4722792" cy="3548852"/>
          </a:xfrm>
        </p:spPr>
      </p:pic>
    </p:spTree>
    <p:extLst>
      <p:ext uri="{BB962C8B-B14F-4D97-AF65-F5344CB8AC3E}">
        <p14:creationId xmlns:p14="http://schemas.microsoft.com/office/powerpoint/2010/main" val="263315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11048"/>
            <a:ext cx="35076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Als het bericht stop wordt verzonden, dan moet de knop daar iets mee doen.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Klik op ‘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Gebeurtenissen</a:t>
            </a:r>
            <a:r>
              <a:rPr lang="nl-NL" dirty="0" smtClean="0">
                <a:latin typeface="Comic Sans MS"/>
                <a:cs typeface="Comic Sans MS"/>
              </a:rPr>
              <a:t>’ bouwstenen.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dan de bouwsteen ‘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wanneer ik signaal … ontvang</a:t>
            </a:r>
            <a:r>
              <a:rPr lang="nl-NL" dirty="0" smtClean="0">
                <a:latin typeface="Comic Sans MS"/>
                <a:cs typeface="Comic Sans MS"/>
              </a:rPr>
              <a:t>’ naar het programma veld en kies 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stop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>
                <a:latin typeface="Comic Sans MS"/>
                <a:cs typeface="Comic Sans MS"/>
              </a:rPr>
              <a:t>uit </a:t>
            </a:r>
            <a:r>
              <a:rPr lang="nl-NL" dirty="0" smtClean="0">
                <a:latin typeface="Comic Sans MS"/>
                <a:cs typeface="Comic Sans MS"/>
              </a:rPr>
              <a:t>het lijstje.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14" name="Content Placeholder 13" descr="Screen Shot 2015-09-11 at 17.52.0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61" b="79"/>
          <a:stretch/>
        </p:blipFill>
        <p:spPr>
          <a:xfrm>
            <a:off x="4158942" y="1911048"/>
            <a:ext cx="4527857" cy="3708064"/>
          </a:xfrm>
        </p:spPr>
      </p:pic>
    </p:spTree>
    <p:extLst>
      <p:ext uri="{BB962C8B-B14F-4D97-AF65-F5344CB8AC3E}">
        <p14:creationId xmlns:p14="http://schemas.microsoft.com/office/powerpoint/2010/main" val="4196076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11048"/>
            <a:ext cx="35076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Als het bericht stop wordt verzonden, dan moet de stop knop verschijnen. 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Klik op ‘</a:t>
            </a:r>
            <a:r>
              <a:rPr lang="nl-NL" dirty="0" err="1" smtClean="0">
                <a:solidFill>
                  <a:srgbClr val="7633D1"/>
                </a:solidFill>
                <a:latin typeface="Comic Sans MS"/>
                <a:cs typeface="Comic Sans MS"/>
              </a:rPr>
              <a:t>Uiterlijken</a:t>
            </a:r>
            <a:r>
              <a:rPr lang="nl-NL" dirty="0" smtClean="0">
                <a:latin typeface="Comic Sans MS"/>
                <a:cs typeface="Comic Sans MS"/>
              </a:rPr>
              <a:t>’ bouwstenen.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dan de bouwsteen ‘</a:t>
            </a:r>
            <a:r>
              <a:rPr lang="nl-NL" dirty="0" smtClean="0">
                <a:solidFill>
                  <a:srgbClr val="7633D1"/>
                </a:solidFill>
                <a:latin typeface="Comic Sans MS"/>
                <a:cs typeface="Comic Sans MS"/>
              </a:rPr>
              <a:t>verschijn</a:t>
            </a:r>
            <a:r>
              <a:rPr lang="nl-NL" dirty="0" smtClean="0">
                <a:latin typeface="Comic Sans MS"/>
                <a:cs typeface="Comic Sans MS"/>
              </a:rPr>
              <a:t>’ naar het programma veld en plaats deze onder de vorige bouwsteen.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12" name="Content Placeholder 11" descr="Screen Shot 2015-09-11 at 17.53.4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3" b="-331"/>
          <a:stretch/>
        </p:blipFill>
        <p:spPr>
          <a:xfrm>
            <a:off x="4196123" y="1911047"/>
            <a:ext cx="4490677" cy="3572809"/>
          </a:xfrm>
        </p:spPr>
      </p:pic>
    </p:spTree>
    <p:extLst>
      <p:ext uri="{BB962C8B-B14F-4D97-AF65-F5344CB8AC3E}">
        <p14:creationId xmlns:p14="http://schemas.microsoft.com/office/powerpoint/2010/main" val="2968891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11048"/>
            <a:ext cx="35076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Ons programma moet nu wachten tot de speler zijn muis over de knop beweegt.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Om te wachten kunnen we de ‘</a:t>
            </a:r>
            <a:r>
              <a:rPr lang="nl-NL" dirty="0" smtClean="0">
                <a:solidFill>
                  <a:srgbClr val="DA9B00"/>
                </a:solidFill>
                <a:latin typeface="Comic Sans MS"/>
                <a:cs typeface="Comic Sans MS"/>
              </a:rPr>
              <a:t>herhaal</a:t>
            </a:r>
            <a:r>
              <a:rPr lang="nl-NL" dirty="0" smtClean="0">
                <a:latin typeface="Comic Sans MS"/>
                <a:cs typeface="Comic Sans MS"/>
              </a:rPr>
              <a:t>’ bouwsteen gebruiken.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Klik op ‘</a:t>
            </a:r>
            <a:r>
              <a:rPr lang="nl-NL" dirty="0" smtClean="0">
                <a:solidFill>
                  <a:srgbClr val="DA9B00"/>
                </a:solidFill>
                <a:latin typeface="Comic Sans MS"/>
                <a:cs typeface="Comic Sans MS"/>
              </a:rPr>
              <a:t>Besturen</a:t>
            </a:r>
            <a:r>
              <a:rPr lang="nl-NL" dirty="0" smtClean="0">
                <a:latin typeface="Comic Sans MS"/>
                <a:cs typeface="Comic Sans MS"/>
              </a:rPr>
              <a:t>’ bouwstenen.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dan de bouwsteen ‘</a:t>
            </a:r>
            <a:r>
              <a:rPr lang="nl-NL" dirty="0" smtClean="0">
                <a:solidFill>
                  <a:srgbClr val="DA9B00"/>
                </a:solidFill>
                <a:latin typeface="Comic Sans MS"/>
                <a:cs typeface="Comic Sans MS"/>
              </a:rPr>
              <a:t>herhaal</a:t>
            </a:r>
            <a:r>
              <a:rPr lang="nl-NL" dirty="0" smtClean="0">
                <a:latin typeface="Comic Sans MS"/>
                <a:cs typeface="Comic Sans MS"/>
              </a:rPr>
              <a:t>’ naar het programma veld en plaats deze onder de vorige bouwsteen.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10" name="Content Placeholder 9" descr="Screen Shot 2015-09-11 at 17.55.00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" b="733"/>
          <a:stretch/>
        </p:blipFill>
        <p:spPr>
          <a:xfrm>
            <a:off x="4064000" y="1909255"/>
            <a:ext cx="4568703" cy="3108945"/>
          </a:xfrm>
        </p:spPr>
      </p:pic>
    </p:spTree>
    <p:extLst>
      <p:ext uri="{BB962C8B-B14F-4D97-AF65-F5344CB8AC3E}">
        <p14:creationId xmlns:p14="http://schemas.microsoft.com/office/powerpoint/2010/main" val="3753735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11048"/>
            <a:ext cx="35076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We wachten nu, maar moeten gaan kijken of de speler de muis beweegt.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Om te kijken of er iets gebeurt kunnen we de ‘</a:t>
            </a:r>
            <a:r>
              <a:rPr lang="nl-NL" dirty="0" smtClean="0">
                <a:solidFill>
                  <a:srgbClr val="DA9B00"/>
                </a:solidFill>
                <a:latin typeface="Comic Sans MS"/>
                <a:cs typeface="Comic Sans MS"/>
              </a:rPr>
              <a:t>als &lt;&gt; dan</a:t>
            </a:r>
            <a:r>
              <a:rPr lang="nl-NL" dirty="0" smtClean="0">
                <a:latin typeface="Comic Sans MS"/>
                <a:cs typeface="Comic Sans MS"/>
              </a:rPr>
              <a:t>’ bouwsteen gebruiken.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dan de bouwsteen ‘</a:t>
            </a:r>
            <a:r>
              <a:rPr lang="nl-NL" dirty="0" smtClean="0">
                <a:solidFill>
                  <a:srgbClr val="DA9B00"/>
                </a:solidFill>
                <a:latin typeface="Comic Sans MS"/>
                <a:cs typeface="Comic Sans MS"/>
              </a:rPr>
              <a:t>als &lt;&gt; dan</a:t>
            </a:r>
            <a:r>
              <a:rPr lang="nl-NL" dirty="0" smtClean="0">
                <a:latin typeface="Comic Sans MS"/>
                <a:cs typeface="Comic Sans MS"/>
              </a:rPr>
              <a:t>’ naar het programma veld en plaats deze tussen de vorige bouwsteen.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6" name="Content Placeholder 5" descr="Screen Shot 2015-09-11 at 17.57.4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2" b="23"/>
          <a:stretch/>
        </p:blipFill>
        <p:spPr>
          <a:xfrm>
            <a:off x="4032418" y="1911048"/>
            <a:ext cx="4718605" cy="3416320"/>
          </a:xfrm>
        </p:spPr>
      </p:pic>
    </p:spTree>
    <p:extLst>
      <p:ext uri="{BB962C8B-B14F-4D97-AF65-F5344CB8AC3E}">
        <p14:creationId xmlns:p14="http://schemas.microsoft.com/office/powerpoint/2010/main" val="4241188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11048"/>
            <a:ext cx="33035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Als de muis de knop aan raakt dan willen we iets gaan doen. 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Hiervoor klik je op ‘</a:t>
            </a:r>
            <a:r>
              <a:rPr lang="nl-NL" dirty="0" err="1" smtClean="0">
                <a:solidFill>
                  <a:srgbClr val="1F90DB"/>
                </a:solidFill>
                <a:latin typeface="Comic Sans MS"/>
                <a:cs typeface="Comic Sans MS"/>
              </a:rPr>
              <a:t>Uiterlijken</a:t>
            </a:r>
            <a:r>
              <a:rPr lang="nl-NL" dirty="0" smtClean="0">
                <a:latin typeface="Comic Sans MS"/>
                <a:cs typeface="Comic Sans MS"/>
              </a:rPr>
              <a:t>’ bouwstenen.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dan de bouwsteen ‘</a:t>
            </a:r>
            <a:r>
              <a:rPr lang="nl-NL" dirty="0" smtClean="0">
                <a:solidFill>
                  <a:srgbClr val="1F90DB"/>
                </a:solidFill>
                <a:latin typeface="Comic Sans MS"/>
                <a:cs typeface="Comic Sans MS"/>
              </a:rPr>
              <a:t>raak ik …?</a:t>
            </a:r>
            <a:r>
              <a:rPr lang="nl-NL" dirty="0" smtClean="0">
                <a:latin typeface="Comic Sans MS"/>
                <a:cs typeface="Comic Sans MS"/>
              </a:rPr>
              <a:t>’ naar het programma veld</a:t>
            </a:r>
            <a:r>
              <a:rPr lang="nl-NL" dirty="0">
                <a:latin typeface="Comic Sans MS"/>
                <a:cs typeface="Comic Sans MS"/>
              </a:rPr>
              <a:t> </a:t>
            </a:r>
            <a:r>
              <a:rPr lang="nl-NL" dirty="0" smtClean="0">
                <a:latin typeface="Comic Sans MS"/>
                <a:cs typeface="Comic Sans MS"/>
              </a:rPr>
              <a:t>en plaats deze in de vorige bouwsteen. Kies ‘</a:t>
            </a:r>
            <a:r>
              <a:rPr lang="nl-NL" dirty="0" smtClean="0">
                <a:solidFill>
                  <a:srgbClr val="1F90DB"/>
                </a:solidFill>
                <a:latin typeface="Comic Sans MS"/>
                <a:cs typeface="Comic Sans MS"/>
              </a:rPr>
              <a:t>muiswijzer</a:t>
            </a:r>
            <a:r>
              <a:rPr lang="nl-NL" dirty="0" smtClean="0">
                <a:latin typeface="Comic Sans MS"/>
                <a:cs typeface="Comic Sans MS"/>
              </a:rPr>
              <a:t>’ uit het lijstje.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8" name="Content Placeholder 7" descr="Screen Shot 2015-09-11 at 18.37.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6" b="8906"/>
          <a:stretch>
            <a:fillRect/>
          </a:stretch>
        </p:blipFill>
        <p:spPr>
          <a:xfrm>
            <a:off x="3953041" y="1911048"/>
            <a:ext cx="4912768" cy="2701833"/>
          </a:xfrm>
        </p:spPr>
      </p:pic>
    </p:spTree>
    <p:extLst>
      <p:ext uri="{BB962C8B-B14F-4D97-AF65-F5344CB8AC3E}">
        <p14:creationId xmlns:p14="http://schemas.microsoft.com/office/powerpoint/2010/main" val="242197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1239" y="1709056"/>
            <a:ext cx="29754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Bij deze opdracht moet je het spel verder afmaken.</a:t>
            </a: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Hiervoor moet je het project </a:t>
            </a:r>
            <a:r>
              <a:rPr lang="nl-NL" dirty="0" smtClean="0">
                <a:latin typeface="Comic Sans MS"/>
                <a:cs typeface="Comic Sans MS"/>
              </a:rPr>
              <a:t>‘Duiker.sb2</a:t>
            </a:r>
            <a:r>
              <a:rPr lang="nl-NL" dirty="0" smtClean="0">
                <a:latin typeface="Comic Sans MS"/>
                <a:cs typeface="Comic Sans MS"/>
              </a:rPr>
              <a:t>’ openen.</a:t>
            </a: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Dat doe je door in het menu te kiezen voor:</a:t>
            </a: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Bestand-&gt;Open</a:t>
            </a: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En kies </a:t>
            </a:r>
            <a:r>
              <a:rPr lang="nl-NL" smtClean="0">
                <a:latin typeface="Comic Sans MS"/>
                <a:cs typeface="Comic Sans MS"/>
              </a:rPr>
              <a:t>dan </a:t>
            </a:r>
            <a:r>
              <a:rPr lang="nl-NL" smtClean="0">
                <a:latin typeface="Comic Sans MS"/>
                <a:cs typeface="Comic Sans MS"/>
              </a:rPr>
              <a:t>‘Duiker.sb2</a:t>
            </a:r>
            <a:r>
              <a:rPr lang="nl-NL" dirty="0" smtClean="0">
                <a:latin typeface="Comic Sans MS"/>
                <a:cs typeface="Comic Sans MS"/>
              </a:rPr>
              <a:t>’</a:t>
            </a:r>
          </a:p>
        </p:txBody>
      </p:sp>
      <p:pic>
        <p:nvPicPr>
          <p:cNvPr id="6" name="Content Placeholder 5" descr="Screen Shot 2015-09-10 at 11.04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3" b="6673"/>
          <a:stretch>
            <a:fillRect/>
          </a:stretch>
        </p:blipFill>
        <p:spPr>
          <a:xfrm>
            <a:off x="3386667" y="1826382"/>
            <a:ext cx="5619044" cy="3090258"/>
          </a:xfrm>
        </p:spPr>
      </p:pic>
    </p:spTree>
    <p:extLst>
      <p:ext uri="{BB962C8B-B14F-4D97-AF65-F5344CB8AC3E}">
        <p14:creationId xmlns:p14="http://schemas.microsoft.com/office/powerpoint/2010/main" val="1900679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11048"/>
            <a:ext cx="35076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We willen het spel opnieuw starten als de muis over de knop komt. Oftewel we willen het bericht ‘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start</a:t>
            </a:r>
            <a:r>
              <a:rPr lang="nl-NL" dirty="0" smtClean="0">
                <a:latin typeface="Comic Sans MS"/>
                <a:cs typeface="Comic Sans MS"/>
              </a:rPr>
              <a:t>’ versturen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Klik op </a:t>
            </a:r>
            <a:r>
              <a:rPr lang="nl-NL" smtClean="0">
                <a:latin typeface="Comic Sans MS"/>
                <a:cs typeface="Comic Sans MS"/>
              </a:rPr>
              <a:t>‘</a:t>
            </a:r>
            <a:r>
              <a:rPr lang="nl-NL" smtClean="0">
                <a:solidFill>
                  <a:srgbClr val="BC711C"/>
                </a:solidFill>
                <a:latin typeface="Comic Sans MS"/>
                <a:cs typeface="Comic Sans MS"/>
              </a:rPr>
              <a:t>Gebeurtenissen</a:t>
            </a:r>
            <a:r>
              <a:rPr lang="nl-NL" smtClean="0">
                <a:latin typeface="Comic Sans MS"/>
                <a:cs typeface="Comic Sans MS"/>
              </a:rPr>
              <a:t>’ </a:t>
            </a:r>
            <a:r>
              <a:rPr lang="nl-NL" dirty="0" smtClean="0">
                <a:latin typeface="Comic Sans MS"/>
                <a:cs typeface="Comic Sans MS"/>
              </a:rPr>
              <a:t>bouwstenen.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dan de bouwsteen ‘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zend signaal ….</a:t>
            </a:r>
            <a:r>
              <a:rPr lang="nl-NL" dirty="0" smtClean="0">
                <a:latin typeface="Comic Sans MS"/>
                <a:cs typeface="Comic Sans MS"/>
              </a:rPr>
              <a:t>’ naar het programma veld en plaats deze tussen ‘</a:t>
            </a:r>
            <a:r>
              <a:rPr lang="nl-NL" dirty="0" smtClean="0">
                <a:solidFill>
                  <a:srgbClr val="DA9B00"/>
                </a:solidFill>
                <a:latin typeface="Comic Sans MS"/>
                <a:cs typeface="Comic Sans MS"/>
              </a:rPr>
              <a:t>als </a:t>
            </a:r>
            <a:r>
              <a:rPr lang="nl-NL" dirty="0" smtClean="0">
                <a:solidFill>
                  <a:srgbClr val="1F90DB"/>
                </a:solidFill>
                <a:latin typeface="Comic Sans MS"/>
                <a:cs typeface="Comic Sans MS"/>
              </a:rPr>
              <a:t>raak ik muiswijzer? </a:t>
            </a:r>
            <a:r>
              <a:rPr lang="nl-NL" dirty="0" smtClean="0">
                <a:solidFill>
                  <a:srgbClr val="DA9B00"/>
                </a:solidFill>
                <a:latin typeface="Comic Sans MS"/>
                <a:cs typeface="Comic Sans MS"/>
              </a:rPr>
              <a:t>dan</a:t>
            </a:r>
            <a:r>
              <a:rPr lang="nl-NL" dirty="0" smtClean="0">
                <a:latin typeface="Comic Sans MS"/>
                <a:cs typeface="Comic Sans MS"/>
              </a:rPr>
              <a:t>’.</a:t>
            </a:r>
          </a:p>
          <a:p>
            <a:r>
              <a:rPr lang="nl-NL" dirty="0">
                <a:latin typeface="Comic Sans MS"/>
                <a:cs typeface="Comic Sans MS"/>
              </a:rPr>
              <a:t>K</a:t>
            </a:r>
            <a:r>
              <a:rPr lang="nl-NL" dirty="0" smtClean="0">
                <a:latin typeface="Comic Sans MS"/>
                <a:cs typeface="Comic Sans MS"/>
              </a:rPr>
              <a:t>ies 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start</a:t>
            </a:r>
            <a:r>
              <a:rPr lang="nl-NL" dirty="0" smtClean="0">
                <a:latin typeface="Comic Sans MS"/>
                <a:cs typeface="Comic Sans MS"/>
              </a:rPr>
              <a:t> uit het lijstje.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8" name="Content Placeholder 7" descr="Screen Shot 2015-09-11 at 18.42.08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" b="250"/>
          <a:stretch/>
        </p:blipFill>
        <p:spPr>
          <a:xfrm>
            <a:off x="4133844" y="1911048"/>
            <a:ext cx="4552955" cy="3349618"/>
          </a:xfrm>
        </p:spPr>
      </p:pic>
    </p:spTree>
    <p:extLst>
      <p:ext uri="{BB962C8B-B14F-4D97-AF65-F5344CB8AC3E}">
        <p14:creationId xmlns:p14="http://schemas.microsoft.com/office/powerpoint/2010/main" val="192765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7085" y="1390952"/>
            <a:ext cx="738368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Ok, we kunnen weer een ding doorstrepen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pPr marL="285750" indent="-285750">
              <a:buFont typeface="Arial"/>
              <a:buChar char="•"/>
            </a:pPr>
            <a:r>
              <a:rPr lang="nl-NL" strike="sngStrike" dirty="0">
                <a:solidFill>
                  <a:srgbClr val="FF0000"/>
                </a:solidFill>
                <a:latin typeface="Comic Sans MS"/>
                <a:cs typeface="Comic Sans MS"/>
              </a:rPr>
              <a:t>De duiker volgt onze hand niet</a:t>
            </a:r>
            <a:r>
              <a:rPr lang="nl-NL" dirty="0">
                <a:latin typeface="Comic Sans MS"/>
                <a:cs typeface="Comic Sans M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nl-NL" strike="sngStrike" dirty="0">
                <a:solidFill>
                  <a:srgbClr val="FF0000"/>
                </a:solidFill>
                <a:latin typeface="Comic Sans MS"/>
                <a:cs typeface="Comic Sans MS"/>
              </a:rPr>
              <a:t>We willen het spel kunnen </a:t>
            </a:r>
            <a:r>
              <a:rPr lang="nl-NL" strike="sngStrike" dirty="0" err="1">
                <a:solidFill>
                  <a:srgbClr val="FF0000"/>
                </a:solidFill>
                <a:latin typeface="Comic Sans MS"/>
                <a:cs typeface="Comic Sans MS"/>
              </a:rPr>
              <a:t>herstarten</a:t>
            </a:r>
            <a:r>
              <a:rPr lang="nl-NL" strike="sngStrike" dirty="0">
                <a:solidFill>
                  <a:srgbClr val="FF0000"/>
                </a:solidFill>
                <a:latin typeface="Comic Sans MS"/>
                <a:cs typeface="Comic Sans M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nl-NL" dirty="0">
                <a:latin typeface="Comic Sans MS"/>
                <a:cs typeface="Comic Sans MS"/>
              </a:rPr>
              <a:t>Je kan nog niet winnen in het </a:t>
            </a:r>
            <a:r>
              <a:rPr lang="nl-NL" dirty="0" smtClean="0">
                <a:latin typeface="Comic Sans MS"/>
                <a:cs typeface="Comic Sans MS"/>
              </a:rPr>
              <a:t>spel</a:t>
            </a:r>
          </a:p>
          <a:p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9" name="Content Placeholder 8" descr="Screen Shot 2015-09-11 at 16.42.0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8" b="1077"/>
          <a:stretch/>
        </p:blipFill>
        <p:spPr>
          <a:xfrm>
            <a:off x="4622800" y="3229428"/>
            <a:ext cx="3860800" cy="2697238"/>
          </a:xfrm>
        </p:spPr>
      </p:pic>
      <p:sp>
        <p:nvSpPr>
          <p:cNvPr id="10" name="TextBox 9"/>
          <p:cNvSpPr txBox="1"/>
          <p:nvPr/>
        </p:nvSpPr>
        <p:spPr>
          <a:xfrm>
            <a:off x="747085" y="3229429"/>
            <a:ext cx="35951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mic Sans MS"/>
                <a:cs typeface="Comic Sans MS"/>
              </a:rPr>
              <a:t>We gaan nu zorgen dat </a:t>
            </a:r>
            <a:r>
              <a:rPr lang="nl-NL" dirty="0" smtClean="0">
                <a:latin typeface="Comic Sans MS"/>
                <a:cs typeface="Comic Sans MS"/>
              </a:rPr>
              <a:t>we ook kunnen winnen.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Hiervoor gaan we zeesterren rond laten zwemmen. Wanneer de duiker een zeester raakt dan krijgt hij een punt erbij.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Bij 10 punten heb je het spel gewonnen.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2569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5" y="1572381"/>
            <a:ext cx="35318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Om het je wat makkelijker te maken, hebben we de zeester al voor je gemaakt. 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Je kan deze ook aan je programma toevoegen.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Dat doe je door op het foldertje in het </a:t>
            </a:r>
            <a:r>
              <a:rPr lang="nl-NL" dirty="0" err="1" smtClean="0">
                <a:latin typeface="Comic Sans MS"/>
                <a:cs typeface="Comic Sans MS"/>
              </a:rPr>
              <a:t>sprite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</a:p>
          <a:p>
            <a:r>
              <a:rPr lang="nl-NL" dirty="0" smtClean="0">
                <a:latin typeface="Comic Sans MS"/>
                <a:cs typeface="Comic Sans MS"/>
              </a:rPr>
              <a:t>scherm te klikken.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Kies vervolgens </a:t>
            </a:r>
            <a:r>
              <a:rPr lang="nl-NL" dirty="0" smtClean="0">
                <a:latin typeface="Comic Sans MS"/>
                <a:cs typeface="Comic Sans MS"/>
              </a:rPr>
              <a:t>‘</a:t>
            </a:r>
            <a:r>
              <a:rPr lang="nl-NL" dirty="0" err="1" smtClean="0">
                <a:latin typeface="Comic Sans MS"/>
                <a:cs typeface="Comic Sans MS"/>
              </a:rPr>
              <a:t>duiker.starfish</a:t>
            </a:r>
            <a:r>
              <a:rPr lang="nl-NL" dirty="0" smtClean="0">
                <a:latin typeface="Comic Sans MS"/>
                <a:cs typeface="Comic Sans MS"/>
              </a:rPr>
              <a:t>’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06609" y="3705609"/>
            <a:ext cx="3398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Ga vervolgens op zoek naar de knop en klik op ‘OK’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14" name="Content Placeholder 13" descr="Screen Shot 2015-09-11 at 18.58.1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 r="1051"/>
          <a:stretch/>
        </p:blipFill>
        <p:spPr>
          <a:xfrm>
            <a:off x="3405553" y="2382762"/>
            <a:ext cx="5460256" cy="2170974"/>
          </a:xfrm>
        </p:spPr>
      </p:pic>
      <p:sp>
        <p:nvSpPr>
          <p:cNvPr id="9" name="Rounded Rectangle 8"/>
          <p:cNvSpPr/>
          <p:nvPr/>
        </p:nvSpPr>
        <p:spPr>
          <a:xfrm>
            <a:off x="7852229" y="2395417"/>
            <a:ext cx="834571" cy="701524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9837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6" y="1572381"/>
            <a:ext cx="3413836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Als de zeester is geladen, dan zie je ook meteen al bouwstenen die de zeester</a:t>
            </a:r>
          </a:p>
          <a:p>
            <a:r>
              <a:rPr lang="nl-NL" dirty="0">
                <a:latin typeface="Comic Sans MS"/>
                <a:cs typeface="Comic Sans MS"/>
              </a:rPr>
              <a:t>b</a:t>
            </a:r>
            <a:r>
              <a:rPr lang="nl-NL" dirty="0" smtClean="0">
                <a:latin typeface="Comic Sans MS"/>
                <a:cs typeface="Comic Sans MS"/>
              </a:rPr>
              <a:t>esturen. 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Er is echter iets niet </a:t>
            </a:r>
          </a:p>
          <a:p>
            <a:r>
              <a:rPr lang="nl-NL" dirty="0">
                <a:latin typeface="Comic Sans MS"/>
                <a:cs typeface="Comic Sans MS"/>
              </a:rPr>
              <a:t>h</a:t>
            </a:r>
            <a:r>
              <a:rPr lang="nl-NL" dirty="0" smtClean="0">
                <a:latin typeface="Comic Sans MS"/>
                <a:cs typeface="Comic Sans MS"/>
              </a:rPr>
              <a:t>elemaal goed gegaan.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Als de duiker een zeester</a:t>
            </a:r>
          </a:p>
          <a:p>
            <a:r>
              <a:rPr lang="nl-NL" dirty="0">
                <a:latin typeface="Comic Sans MS"/>
                <a:cs typeface="Comic Sans MS"/>
              </a:rPr>
              <a:t>r</a:t>
            </a:r>
            <a:r>
              <a:rPr lang="nl-NL" dirty="0" smtClean="0">
                <a:latin typeface="Comic Sans MS"/>
                <a:cs typeface="Comic Sans MS"/>
              </a:rPr>
              <a:t>aakt dan gaan er nog steeds punten af. Er moeten juist</a:t>
            </a:r>
          </a:p>
          <a:p>
            <a:r>
              <a:rPr lang="nl-NL" dirty="0">
                <a:latin typeface="Comic Sans MS"/>
                <a:cs typeface="Comic Sans MS"/>
              </a:rPr>
              <a:t>p</a:t>
            </a:r>
            <a:r>
              <a:rPr lang="nl-NL" dirty="0" smtClean="0">
                <a:latin typeface="Comic Sans MS"/>
                <a:cs typeface="Comic Sans MS"/>
              </a:rPr>
              <a:t>unten bij.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We moeten dus iets veranderen aan de bouwstenen.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06609" y="3705609"/>
            <a:ext cx="3398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Ga vervolgens op zoek naar de knop en klik op ‘OK’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6" name="Content Placeholder 5" descr="Screen Shot 2015-09-11 at 19.03.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3" b="6673"/>
          <a:stretch>
            <a:fillRect/>
          </a:stretch>
        </p:blipFill>
        <p:spPr>
          <a:xfrm>
            <a:off x="3635938" y="1959479"/>
            <a:ext cx="5267358" cy="2896844"/>
          </a:xfrm>
        </p:spPr>
      </p:pic>
    </p:spTree>
    <p:extLst>
      <p:ext uri="{BB962C8B-B14F-4D97-AF65-F5344CB8AC3E}">
        <p14:creationId xmlns:p14="http://schemas.microsoft.com/office/powerpoint/2010/main" val="1992730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6" y="1572381"/>
            <a:ext cx="34138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Wanneer onze handen zichtbaar zijn en we raken de duiker dan wordt er nu:</a:t>
            </a:r>
          </a:p>
          <a:p>
            <a:pPr marL="285750" indent="-285750">
              <a:buFontTx/>
              <a:buChar char="-"/>
            </a:pPr>
            <a:r>
              <a:rPr lang="nl-NL" dirty="0" smtClean="0">
                <a:latin typeface="Comic Sans MS"/>
                <a:cs typeface="Comic Sans MS"/>
              </a:rPr>
              <a:t>Een geluidje gemaakt</a:t>
            </a:r>
          </a:p>
          <a:p>
            <a:pPr marL="285750" indent="-285750">
              <a:buFontTx/>
              <a:buChar char="-"/>
            </a:pPr>
            <a:r>
              <a:rPr lang="nl-NL" dirty="0" err="1" smtClean="0">
                <a:latin typeface="Comic Sans MS"/>
                <a:cs typeface="Comic Sans MS"/>
              </a:rPr>
              <a:t>Credits</a:t>
            </a:r>
            <a:r>
              <a:rPr lang="nl-NL" dirty="0" smtClean="0">
                <a:latin typeface="Comic Sans MS"/>
                <a:cs typeface="Comic Sans MS"/>
              </a:rPr>
              <a:t> worden nu een minder</a:t>
            </a:r>
          </a:p>
          <a:p>
            <a:pPr marL="285750" indent="-285750">
              <a:buFontTx/>
              <a:buChar char="-"/>
            </a:pPr>
            <a:r>
              <a:rPr lang="nl-NL" dirty="0" smtClean="0">
                <a:latin typeface="Comic Sans MS"/>
                <a:cs typeface="Comic Sans MS"/>
              </a:rPr>
              <a:t>Er wordt een </a:t>
            </a:r>
            <a:r>
              <a:rPr lang="nl-NL" dirty="0" err="1" smtClean="0">
                <a:latin typeface="Comic Sans MS"/>
                <a:cs typeface="Comic Sans MS"/>
              </a:rPr>
              <a:t>credits</a:t>
            </a:r>
            <a:r>
              <a:rPr lang="nl-NL" dirty="0" smtClean="0">
                <a:latin typeface="Comic Sans MS"/>
                <a:cs typeface="Comic Sans MS"/>
              </a:rPr>
              <a:t> bericht uitgestuurd.</a:t>
            </a:r>
          </a:p>
          <a:p>
            <a:pPr marL="285750" indent="-285750">
              <a:buFontTx/>
              <a:buChar char="-"/>
            </a:pPr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De </a:t>
            </a:r>
            <a:r>
              <a:rPr lang="nl-NL" dirty="0" err="1" smtClean="0">
                <a:latin typeface="Comic Sans MS"/>
                <a:cs typeface="Comic Sans MS"/>
              </a:rPr>
              <a:t>credits</a:t>
            </a:r>
            <a:r>
              <a:rPr lang="nl-NL" dirty="0" smtClean="0">
                <a:latin typeface="Comic Sans MS"/>
                <a:cs typeface="Comic Sans MS"/>
              </a:rPr>
              <a:t> moeten niet minder worden, maar juist meer.</a:t>
            </a:r>
          </a:p>
        </p:txBody>
      </p:sp>
      <p:pic>
        <p:nvPicPr>
          <p:cNvPr id="7" name="Content Placeholder 6" descr="Screen Shot 2015-09-11 at 19.09.00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" b="-418"/>
          <a:stretch/>
        </p:blipFill>
        <p:spPr>
          <a:xfrm>
            <a:off x="3909741" y="1659546"/>
            <a:ext cx="4956067" cy="3581211"/>
          </a:xfrm>
        </p:spPr>
      </p:pic>
      <p:sp>
        <p:nvSpPr>
          <p:cNvPr id="9" name="Rounded Rectangle 8"/>
          <p:cNvSpPr/>
          <p:nvPr/>
        </p:nvSpPr>
        <p:spPr>
          <a:xfrm>
            <a:off x="4719082" y="4009580"/>
            <a:ext cx="1300718" cy="635057"/>
          </a:xfrm>
          <a:prstGeom prst="roundRect">
            <a:avLst/>
          </a:prstGeom>
          <a:noFill/>
          <a:ln w="76200" cmpd="sng"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246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6" y="1572381"/>
            <a:ext cx="3413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Klik de ‘</a:t>
            </a:r>
            <a:r>
              <a:rPr lang="nl-NL" dirty="0" smtClean="0">
                <a:solidFill>
                  <a:srgbClr val="4BAF00"/>
                </a:solidFill>
                <a:latin typeface="Comic Sans MS"/>
                <a:cs typeface="Comic Sans MS"/>
              </a:rPr>
              <a:t>Functies</a:t>
            </a:r>
            <a:r>
              <a:rPr lang="nl-NL" dirty="0" smtClean="0">
                <a:latin typeface="Comic Sans MS"/>
                <a:cs typeface="Comic Sans MS"/>
              </a:rPr>
              <a:t>’ bouwstenen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‘</a:t>
            </a:r>
            <a:r>
              <a:rPr lang="nl-NL" dirty="0" smtClean="0">
                <a:solidFill>
                  <a:srgbClr val="4BAF00"/>
                </a:solidFill>
                <a:latin typeface="Comic Sans MS"/>
                <a:cs typeface="Comic Sans MS"/>
              </a:rPr>
              <a:t>0 + 0</a:t>
            </a:r>
            <a:r>
              <a:rPr lang="nl-NL" dirty="0" smtClean="0">
                <a:latin typeface="Comic Sans MS"/>
                <a:cs typeface="Comic Sans MS"/>
              </a:rPr>
              <a:t>’ naar het programmeer veld.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19082" y="4009580"/>
            <a:ext cx="1300718" cy="635057"/>
          </a:xfrm>
          <a:prstGeom prst="roundRect">
            <a:avLst/>
          </a:prstGeom>
          <a:noFill/>
          <a:ln w="76200" cmpd="sng"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pic>
        <p:nvPicPr>
          <p:cNvPr id="6" name="Content Placeholder 5" descr="Screen Shot 2015-09-11 at 19.12.5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 b="662"/>
          <a:stretch/>
        </p:blipFill>
        <p:spPr>
          <a:xfrm>
            <a:off x="3909742" y="1668582"/>
            <a:ext cx="4868498" cy="4193804"/>
          </a:xfrm>
        </p:spPr>
      </p:pic>
    </p:spTree>
    <p:extLst>
      <p:ext uri="{BB962C8B-B14F-4D97-AF65-F5344CB8AC3E}">
        <p14:creationId xmlns:p14="http://schemas.microsoft.com/office/powerpoint/2010/main" val="419578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6" y="1572381"/>
            <a:ext cx="341383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Sleep de bouwsteen met ‘</a:t>
            </a:r>
            <a:r>
              <a:rPr lang="nl-NL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credits</a:t>
            </a:r>
            <a:r>
              <a:rPr lang="nl-NL" dirty="0" smtClean="0">
                <a:latin typeface="Comic Sans MS"/>
                <a:cs typeface="Comic Sans MS"/>
              </a:rPr>
              <a:t>’ naar de linker kant van de bouwsteen </a:t>
            </a:r>
            <a:r>
              <a:rPr lang="nl-NL" dirty="0">
                <a:latin typeface="Comic Sans MS"/>
                <a:cs typeface="Comic Sans MS"/>
              </a:rPr>
              <a:t>‘</a:t>
            </a:r>
            <a:r>
              <a:rPr lang="nl-NL" dirty="0">
                <a:solidFill>
                  <a:srgbClr val="4BAF00"/>
                </a:solidFill>
                <a:latin typeface="Comic Sans MS"/>
                <a:cs typeface="Comic Sans MS"/>
              </a:rPr>
              <a:t>0 + 0</a:t>
            </a:r>
            <a:r>
              <a:rPr lang="nl-NL" dirty="0" smtClean="0">
                <a:latin typeface="Comic Sans MS"/>
                <a:cs typeface="Comic Sans MS"/>
              </a:rPr>
              <a:t>’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Type in de rechter kant van de bouwsteen </a:t>
            </a:r>
            <a:r>
              <a:rPr lang="nl-NL" dirty="0">
                <a:latin typeface="Comic Sans MS"/>
                <a:cs typeface="Comic Sans MS"/>
              </a:rPr>
              <a:t>‘</a:t>
            </a:r>
            <a:r>
              <a:rPr lang="nl-NL" dirty="0">
                <a:solidFill>
                  <a:srgbClr val="4BAF00"/>
                </a:solidFill>
                <a:latin typeface="Comic Sans MS"/>
                <a:cs typeface="Comic Sans MS"/>
              </a:rPr>
              <a:t>0 + 0</a:t>
            </a:r>
            <a:r>
              <a:rPr lang="nl-NL" dirty="0" smtClean="0">
                <a:latin typeface="Comic Sans MS"/>
                <a:cs typeface="Comic Sans MS"/>
              </a:rPr>
              <a:t>’ een 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19082" y="4009580"/>
            <a:ext cx="1300718" cy="635057"/>
          </a:xfrm>
          <a:prstGeom prst="roundRect">
            <a:avLst/>
          </a:prstGeom>
          <a:noFill/>
          <a:ln w="76200" cmpd="sng"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pic>
        <p:nvPicPr>
          <p:cNvPr id="7" name="Content Placeholder 6" descr="Screen Shot 2015-09-11 at 19.15.45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0" b="-509"/>
          <a:stretch/>
        </p:blipFill>
        <p:spPr>
          <a:xfrm>
            <a:off x="3909742" y="1390952"/>
            <a:ext cx="4956067" cy="4419441"/>
          </a:xfrm>
        </p:spPr>
      </p:pic>
      <p:cxnSp>
        <p:nvCxnSpPr>
          <p:cNvPr id="11" name="Straight Arrow Connector 10"/>
          <p:cNvCxnSpPr/>
          <p:nvPr/>
        </p:nvCxnSpPr>
        <p:spPr>
          <a:xfrm>
            <a:off x="6885627" y="4520116"/>
            <a:ext cx="0" cy="772031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683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6" y="1572381"/>
            <a:ext cx="3413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Sleep de bouwsteen met ‘</a:t>
            </a:r>
            <a:r>
              <a:rPr lang="nl-NL" dirty="0" smtClean="0">
                <a:solidFill>
                  <a:srgbClr val="4BAF00"/>
                </a:solidFill>
                <a:latin typeface="Comic Sans MS"/>
                <a:cs typeface="Comic Sans MS"/>
              </a:rPr>
              <a:t>10 - 1</a:t>
            </a:r>
            <a:r>
              <a:rPr lang="nl-NL" dirty="0" smtClean="0">
                <a:latin typeface="Comic Sans MS"/>
                <a:cs typeface="Comic Sans MS"/>
              </a:rPr>
              <a:t>’ naar het scherm met bouwstenen. Hierdoor zal hij verdwijnen.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nu de bouwsteen ‘</a:t>
            </a:r>
            <a:r>
              <a:rPr lang="nl-NL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credits</a:t>
            </a:r>
            <a:r>
              <a:rPr lang="nl-NL" dirty="0" smtClean="0">
                <a:solidFill>
                  <a:srgbClr val="4BAF00"/>
                </a:solidFill>
                <a:latin typeface="Comic Sans MS"/>
                <a:cs typeface="Comic Sans MS"/>
              </a:rPr>
              <a:t> </a:t>
            </a:r>
            <a:r>
              <a:rPr lang="nl-NL" dirty="0">
                <a:solidFill>
                  <a:srgbClr val="4BAF00"/>
                </a:solidFill>
                <a:latin typeface="Comic Sans MS"/>
                <a:cs typeface="Comic Sans MS"/>
              </a:rPr>
              <a:t>+ </a:t>
            </a:r>
            <a:r>
              <a:rPr lang="nl-NL" dirty="0" smtClean="0">
                <a:solidFill>
                  <a:srgbClr val="4BAF00"/>
                </a:solidFill>
                <a:latin typeface="Comic Sans MS"/>
                <a:cs typeface="Comic Sans MS"/>
              </a:rPr>
              <a:t>1</a:t>
            </a:r>
            <a:r>
              <a:rPr lang="nl-NL" dirty="0" smtClean="0">
                <a:latin typeface="Comic Sans MS"/>
                <a:cs typeface="Comic Sans MS"/>
              </a:rPr>
              <a:t>’ in de bouwsteen ‘</a:t>
            </a:r>
            <a:r>
              <a:rPr lang="nl-NL" dirty="0" smtClean="0">
                <a:solidFill>
                  <a:srgbClr val="F79646"/>
                </a:solidFill>
                <a:latin typeface="Comic Sans MS"/>
                <a:cs typeface="Comic Sans MS"/>
              </a:rPr>
              <a:t>maak </a:t>
            </a:r>
            <a:r>
              <a:rPr lang="nl-NL" dirty="0" err="1" smtClean="0">
                <a:solidFill>
                  <a:srgbClr val="F79646"/>
                </a:solidFill>
                <a:latin typeface="Comic Sans MS"/>
                <a:cs typeface="Comic Sans MS"/>
              </a:rPr>
              <a:t>credits</a:t>
            </a:r>
            <a:r>
              <a:rPr lang="nl-NL" dirty="0" smtClean="0">
                <a:solidFill>
                  <a:srgbClr val="F79646"/>
                </a:solidFill>
                <a:latin typeface="Comic Sans MS"/>
                <a:cs typeface="Comic Sans MS"/>
              </a:rPr>
              <a:t> []</a:t>
            </a:r>
            <a:r>
              <a:rPr lang="nl-NL" dirty="0" smtClean="0">
                <a:latin typeface="Comic Sans MS"/>
                <a:cs typeface="Comic Sans MS"/>
              </a:rPr>
              <a:t>’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19082" y="4009580"/>
            <a:ext cx="1300718" cy="635057"/>
          </a:xfrm>
          <a:prstGeom prst="roundRect">
            <a:avLst/>
          </a:prstGeom>
          <a:noFill/>
          <a:ln w="76200" cmpd="sng"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885627" y="4520116"/>
            <a:ext cx="0" cy="772031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Screen Shot 2015-09-11 at 19.19.08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" b="-260"/>
          <a:stretch/>
        </p:blipFill>
        <p:spPr>
          <a:xfrm>
            <a:off x="3829509" y="1537019"/>
            <a:ext cx="4844841" cy="4046936"/>
          </a:xfrm>
        </p:spPr>
      </p:pic>
      <p:cxnSp>
        <p:nvCxnSpPr>
          <p:cNvPr id="12" name="Straight Arrow Connector 11"/>
          <p:cNvCxnSpPr/>
          <p:nvPr/>
        </p:nvCxnSpPr>
        <p:spPr>
          <a:xfrm flipH="1">
            <a:off x="5839709" y="4520116"/>
            <a:ext cx="713491" cy="535441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6698855" y="4520116"/>
            <a:ext cx="186772" cy="772031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943207" y="5204982"/>
            <a:ext cx="709731" cy="261495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37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6" y="1572381"/>
            <a:ext cx="41484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Nu zal het spel goed werken als de duiker een zeester aanraakt.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Probeer het maar uit. Het spel zal nu alles moeten doen.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pPr marL="285750" indent="-285750">
              <a:buFont typeface="Arial"/>
              <a:buChar char="•"/>
            </a:pPr>
            <a:r>
              <a:rPr lang="nl-NL" strike="sngStrike" dirty="0">
                <a:solidFill>
                  <a:srgbClr val="FF0000"/>
                </a:solidFill>
                <a:latin typeface="Comic Sans MS"/>
                <a:cs typeface="Comic Sans MS"/>
              </a:rPr>
              <a:t>De duiker volgt onze hand niet</a:t>
            </a:r>
            <a:r>
              <a:rPr lang="nl-NL" dirty="0">
                <a:latin typeface="Comic Sans MS"/>
                <a:cs typeface="Comic Sans M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nl-NL" strike="sngStrike" dirty="0">
                <a:solidFill>
                  <a:srgbClr val="FF0000"/>
                </a:solidFill>
                <a:latin typeface="Comic Sans MS"/>
                <a:cs typeface="Comic Sans MS"/>
              </a:rPr>
              <a:t>We willen het spel kunnen </a:t>
            </a:r>
            <a:r>
              <a:rPr lang="nl-NL" strike="sngStrike" dirty="0" err="1">
                <a:solidFill>
                  <a:srgbClr val="FF0000"/>
                </a:solidFill>
                <a:latin typeface="Comic Sans MS"/>
                <a:cs typeface="Comic Sans MS"/>
              </a:rPr>
              <a:t>herstarten</a:t>
            </a:r>
            <a:r>
              <a:rPr lang="nl-NL" strike="sngStrike" dirty="0">
                <a:solidFill>
                  <a:srgbClr val="FF0000"/>
                </a:solidFill>
                <a:latin typeface="Comic Sans MS"/>
                <a:cs typeface="Comic Sans M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nl-NL" strike="sngStrike" dirty="0">
                <a:solidFill>
                  <a:srgbClr val="FF0000"/>
                </a:solidFill>
                <a:latin typeface="Comic Sans MS"/>
                <a:cs typeface="Comic Sans MS"/>
              </a:rPr>
              <a:t>Je kan nog niet winnen in het spel</a:t>
            </a:r>
          </a:p>
          <a:p>
            <a:endParaRPr lang="nl-NL" dirty="0" smtClean="0">
              <a:latin typeface="Comic Sans MS"/>
              <a:cs typeface="Comic Sans MS"/>
            </a:endParaRPr>
          </a:p>
        </p:txBody>
      </p:sp>
      <p:pic>
        <p:nvPicPr>
          <p:cNvPr id="7" name="Content Placeholder 6" descr="Screen Shot 2015-09-11 at 19.23.50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5" b="485"/>
          <a:stretch/>
        </p:blipFill>
        <p:spPr>
          <a:xfrm>
            <a:off x="4644374" y="1390952"/>
            <a:ext cx="4042426" cy="3109035"/>
          </a:xfrm>
        </p:spPr>
      </p:pic>
    </p:spTree>
    <p:extLst>
      <p:ext uri="{BB962C8B-B14F-4D97-AF65-F5344CB8AC3E}">
        <p14:creationId xmlns:p14="http://schemas.microsoft.com/office/powerpoint/2010/main" val="356232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5" y="1390952"/>
            <a:ext cx="39309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Je ziet een duiker in de zee.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Jij moet hem laten zwemmen zonder de visjes aan te raken.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Het spel werkt nog niet goed, want: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pPr marL="285750" indent="-285750">
              <a:buFont typeface="Arial"/>
              <a:buChar char="•"/>
            </a:pPr>
            <a:r>
              <a:rPr lang="nl-NL" dirty="0" smtClean="0">
                <a:latin typeface="Comic Sans MS"/>
                <a:cs typeface="Comic Sans MS"/>
              </a:rPr>
              <a:t>De duiker volgt onze hand niet.</a:t>
            </a:r>
          </a:p>
          <a:p>
            <a:pPr marL="285750" indent="-285750">
              <a:buFont typeface="Arial"/>
              <a:buChar char="•"/>
            </a:pPr>
            <a:r>
              <a:rPr lang="nl-NL" dirty="0">
                <a:latin typeface="Comic Sans MS"/>
                <a:cs typeface="Comic Sans MS"/>
              </a:rPr>
              <a:t>We willen het spel kunnen </a:t>
            </a:r>
            <a:r>
              <a:rPr lang="nl-NL" dirty="0" err="1">
                <a:latin typeface="Comic Sans MS"/>
                <a:cs typeface="Comic Sans MS"/>
              </a:rPr>
              <a:t>herstarten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nl-NL" dirty="0" smtClean="0">
                <a:latin typeface="Comic Sans MS"/>
                <a:cs typeface="Comic Sans MS"/>
              </a:rPr>
              <a:t>Je kan nog niet winnen in het spel</a:t>
            </a:r>
          </a:p>
        </p:txBody>
      </p:sp>
      <p:pic>
        <p:nvPicPr>
          <p:cNvPr id="6" name="Content Placeholder 5" descr="Screen Shot 2015-09-10 at 11.04.0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39" b="5474"/>
          <a:stretch/>
        </p:blipFill>
        <p:spPr>
          <a:xfrm>
            <a:off x="4315531" y="1390952"/>
            <a:ext cx="4550278" cy="2806095"/>
          </a:xfrm>
        </p:spPr>
      </p:pic>
    </p:spTree>
    <p:extLst>
      <p:ext uri="{BB962C8B-B14F-4D97-AF65-F5344CB8AC3E}">
        <p14:creationId xmlns:p14="http://schemas.microsoft.com/office/powerpoint/2010/main" val="2948759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7085" y="1390952"/>
            <a:ext cx="73836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Kijk maar wat er nu gebeurt als je de groene vlag klikt. 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Wanneer je met je hand boven de </a:t>
            </a:r>
            <a:r>
              <a:rPr lang="nl-NL" dirty="0" err="1" smtClean="0">
                <a:latin typeface="Comic Sans MS"/>
                <a:cs typeface="Comic Sans MS"/>
              </a:rPr>
              <a:t>leap</a:t>
            </a:r>
            <a:r>
              <a:rPr lang="nl-NL" dirty="0" smtClean="0">
                <a:latin typeface="Comic Sans MS"/>
                <a:cs typeface="Comic Sans MS"/>
              </a:rPr>
              <a:t> motion beweegt, zal de </a:t>
            </a:r>
            <a:r>
              <a:rPr lang="nl-NL" dirty="0" err="1" smtClean="0">
                <a:latin typeface="Comic Sans MS"/>
                <a:cs typeface="Comic Sans MS"/>
              </a:rPr>
              <a:t>sprite</a:t>
            </a:r>
            <a:r>
              <a:rPr lang="nl-NL" dirty="0" smtClean="0">
                <a:latin typeface="Comic Sans MS"/>
                <a:cs typeface="Comic Sans MS"/>
              </a:rPr>
              <a:t> naar de plek x=100 en y=100 gaan. Als je je hand weer weghaalt, dan gaat de duiker weer naar het begin punt.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6" name="Content Placeholder 5" descr="Screen Shot 2015-09-10 at 11.04.0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39" b="5474"/>
          <a:stretch/>
        </p:blipFill>
        <p:spPr>
          <a:xfrm>
            <a:off x="2144485" y="2760613"/>
            <a:ext cx="5643919" cy="3480529"/>
          </a:xfrm>
        </p:spPr>
      </p:pic>
      <p:sp>
        <p:nvSpPr>
          <p:cNvPr id="7" name="Rounded Rectangle 6"/>
          <p:cNvSpPr/>
          <p:nvPr/>
        </p:nvSpPr>
        <p:spPr>
          <a:xfrm>
            <a:off x="3741057" y="3093994"/>
            <a:ext cx="568476" cy="391822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578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390952"/>
            <a:ext cx="3770106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Maar we willen dat de duiker onze hand gaat volgen.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Klik op de duiker in het </a:t>
            </a:r>
            <a:r>
              <a:rPr lang="nl-NL" dirty="0" err="1" smtClean="0">
                <a:latin typeface="Comic Sans MS"/>
                <a:cs typeface="Comic Sans MS"/>
              </a:rPr>
              <a:t>sprite</a:t>
            </a:r>
            <a:r>
              <a:rPr lang="nl-NL" dirty="0" smtClean="0">
                <a:latin typeface="Comic Sans MS"/>
                <a:cs typeface="Comic Sans MS"/>
              </a:rPr>
              <a:t> scherm.</a:t>
            </a:r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Op het programma scherm zie je nu de bouwstenen die de duiker besturen.</a:t>
            </a: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>
                <a:latin typeface="Comic Sans MS"/>
                <a:cs typeface="Comic Sans MS"/>
              </a:rPr>
              <a:t>Klik op ‘</a:t>
            </a:r>
            <a:r>
              <a:rPr lang="nl-NL" dirty="0">
                <a:solidFill>
                  <a:srgbClr val="501189"/>
                </a:solidFill>
                <a:latin typeface="Comic Sans MS"/>
                <a:cs typeface="Comic Sans MS"/>
              </a:rPr>
              <a:t>Meer blokken</a:t>
            </a:r>
            <a:r>
              <a:rPr lang="nl-NL" dirty="0">
                <a:latin typeface="Comic Sans MS"/>
                <a:cs typeface="Comic Sans MS"/>
              </a:rPr>
              <a:t>’ bouwstenen.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>
                <a:latin typeface="Comic Sans MS"/>
                <a:cs typeface="Comic Sans MS"/>
              </a:rPr>
              <a:t>Sleep dan de bouwsteen ‘</a:t>
            </a:r>
            <a:r>
              <a:rPr lang="nl-NL" dirty="0">
                <a:solidFill>
                  <a:srgbClr val="501189"/>
                </a:solidFill>
                <a:latin typeface="Comic Sans MS"/>
                <a:cs typeface="Comic Sans MS"/>
              </a:rPr>
              <a:t>Hand-1 X</a:t>
            </a:r>
            <a:r>
              <a:rPr lang="nl-NL" dirty="0">
                <a:latin typeface="Comic Sans MS"/>
                <a:cs typeface="Comic Sans MS"/>
              </a:rPr>
              <a:t>’ naar het programma veld en plaats hem in het x veldje van de bouwsteen ‘</a:t>
            </a:r>
            <a:r>
              <a:rPr lang="nl-NL" dirty="0">
                <a:solidFill>
                  <a:srgbClr val="3750CE"/>
                </a:solidFill>
                <a:latin typeface="Comic Sans MS"/>
                <a:cs typeface="Comic Sans MS"/>
              </a:rPr>
              <a:t>ga naar x: </a:t>
            </a:r>
            <a:r>
              <a:rPr lang="nl-NL" dirty="0" smtClean="0">
                <a:solidFill>
                  <a:srgbClr val="3750CE"/>
                </a:solidFill>
                <a:latin typeface="Comic Sans MS"/>
                <a:cs typeface="Comic Sans MS"/>
              </a:rPr>
              <a:t>100 </a:t>
            </a:r>
            <a:r>
              <a:rPr lang="nl-NL" dirty="0">
                <a:solidFill>
                  <a:srgbClr val="3750CE"/>
                </a:solidFill>
                <a:latin typeface="Comic Sans MS"/>
                <a:cs typeface="Comic Sans MS"/>
              </a:rPr>
              <a:t>y: </a:t>
            </a:r>
            <a:r>
              <a:rPr lang="nl-NL" dirty="0" smtClean="0">
                <a:solidFill>
                  <a:srgbClr val="3750CE"/>
                </a:solidFill>
                <a:latin typeface="Comic Sans MS"/>
                <a:cs typeface="Comic Sans MS"/>
              </a:rPr>
              <a:t>100</a:t>
            </a:r>
            <a:r>
              <a:rPr lang="nl-NL" dirty="0">
                <a:latin typeface="Comic Sans MS"/>
                <a:cs typeface="Comic Sans MS"/>
              </a:rPr>
              <a:t>’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51048" y="4744739"/>
            <a:ext cx="3454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mic Sans MS"/>
                <a:cs typeface="Comic Sans MS"/>
              </a:rPr>
              <a:t>Doe het zelfde voor ‘</a:t>
            </a:r>
            <a:r>
              <a:rPr lang="nl-NL" dirty="0">
                <a:solidFill>
                  <a:srgbClr val="501189"/>
                </a:solidFill>
                <a:latin typeface="Comic Sans MS"/>
                <a:cs typeface="Comic Sans MS"/>
              </a:rPr>
              <a:t>Hand-1 Y’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/>
          </a:p>
        </p:txBody>
      </p:sp>
      <p:pic>
        <p:nvPicPr>
          <p:cNvPr id="11" name="Content Placeholder 10" descr="Screen Shot 2015-09-10 at 11.14.2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25" b="-1356"/>
          <a:stretch/>
        </p:blipFill>
        <p:spPr>
          <a:xfrm>
            <a:off x="4167400" y="1390952"/>
            <a:ext cx="4519400" cy="3229429"/>
          </a:xfrm>
        </p:spPr>
      </p:pic>
      <p:sp>
        <p:nvSpPr>
          <p:cNvPr id="12" name="Rounded Rectangle 11"/>
          <p:cNvSpPr/>
          <p:nvPr/>
        </p:nvSpPr>
        <p:spPr>
          <a:xfrm>
            <a:off x="6553200" y="3229429"/>
            <a:ext cx="1586895" cy="544285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6396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7085" y="1390952"/>
            <a:ext cx="7383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Klik nu op de groene vlag. Wanneer je nu met je hand boven de </a:t>
            </a:r>
            <a:r>
              <a:rPr lang="nl-NL" dirty="0" err="1" smtClean="0">
                <a:latin typeface="Comic Sans MS"/>
                <a:cs typeface="Comic Sans MS"/>
              </a:rPr>
              <a:t>leap</a:t>
            </a:r>
            <a:r>
              <a:rPr lang="nl-NL" dirty="0" smtClean="0">
                <a:latin typeface="Comic Sans MS"/>
                <a:cs typeface="Comic Sans MS"/>
              </a:rPr>
              <a:t> motion beweegt, zal de </a:t>
            </a:r>
            <a:r>
              <a:rPr lang="nl-NL" dirty="0" err="1" smtClean="0">
                <a:latin typeface="Comic Sans MS"/>
                <a:cs typeface="Comic Sans MS"/>
              </a:rPr>
              <a:t>sprite</a:t>
            </a:r>
            <a:r>
              <a:rPr lang="nl-NL" dirty="0" smtClean="0">
                <a:latin typeface="Comic Sans MS"/>
                <a:cs typeface="Comic Sans MS"/>
              </a:rPr>
              <a:t> je hand volgen. Als je je hand weer weghaalt, dan gaat de duiker weer naar het begin punt.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6" name="Content Placeholder 5" descr="Screen Shot 2015-09-10 at 11.04.0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39" b="5474"/>
          <a:stretch/>
        </p:blipFill>
        <p:spPr>
          <a:xfrm>
            <a:off x="2144485" y="2591280"/>
            <a:ext cx="5643919" cy="3480529"/>
          </a:xfrm>
        </p:spPr>
      </p:pic>
      <p:sp>
        <p:nvSpPr>
          <p:cNvPr id="7" name="Rounded Rectangle 6"/>
          <p:cNvSpPr/>
          <p:nvPr/>
        </p:nvSpPr>
        <p:spPr>
          <a:xfrm>
            <a:off x="3741057" y="2898083"/>
            <a:ext cx="568476" cy="391822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2336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7085" y="1390952"/>
            <a:ext cx="738368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Ok, we kunnen al een ding doorstrepen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pPr marL="285750" indent="-285750">
              <a:buFont typeface="Arial"/>
              <a:buChar char="•"/>
            </a:pPr>
            <a:r>
              <a:rPr lang="nl-NL" strike="sngStrike" dirty="0">
                <a:solidFill>
                  <a:srgbClr val="FF0000"/>
                </a:solidFill>
                <a:latin typeface="Comic Sans MS"/>
                <a:cs typeface="Comic Sans MS"/>
              </a:rPr>
              <a:t>De duiker volgt onze hand niet</a:t>
            </a:r>
            <a:r>
              <a:rPr lang="nl-NL" dirty="0">
                <a:latin typeface="Comic Sans MS"/>
                <a:cs typeface="Comic Sans M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nl-NL" dirty="0">
                <a:latin typeface="Comic Sans MS"/>
                <a:cs typeface="Comic Sans MS"/>
              </a:rPr>
              <a:t>We willen het spel kunnen </a:t>
            </a:r>
            <a:r>
              <a:rPr lang="nl-NL" dirty="0" err="1">
                <a:latin typeface="Comic Sans MS"/>
                <a:cs typeface="Comic Sans MS"/>
              </a:rPr>
              <a:t>herstarten</a:t>
            </a:r>
            <a:r>
              <a:rPr lang="nl-NL" dirty="0">
                <a:latin typeface="Comic Sans MS"/>
                <a:cs typeface="Comic Sans M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nl-NL" dirty="0">
                <a:latin typeface="Comic Sans MS"/>
                <a:cs typeface="Comic Sans MS"/>
              </a:rPr>
              <a:t>Je kan nog niet winnen in het </a:t>
            </a:r>
            <a:r>
              <a:rPr lang="nl-NL" dirty="0" smtClean="0">
                <a:latin typeface="Comic Sans MS"/>
                <a:cs typeface="Comic Sans MS"/>
              </a:rPr>
              <a:t>spel</a:t>
            </a:r>
          </a:p>
          <a:p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9" name="Content Placeholder 8" descr="Screen Shot 2015-09-11 at 16.42.0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8" b="1077"/>
          <a:stretch/>
        </p:blipFill>
        <p:spPr>
          <a:xfrm>
            <a:off x="4622800" y="3229428"/>
            <a:ext cx="3860800" cy="2697238"/>
          </a:xfrm>
        </p:spPr>
      </p:pic>
      <p:sp>
        <p:nvSpPr>
          <p:cNvPr id="10" name="TextBox 9"/>
          <p:cNvSpPr txBox="1"/>
          <p:nvPr/>
        </p:nvSpPr>
        <p:spPr>
          <a:xfrm>
            <a:off x="747085" y="3229429"/>
            <a:ext cx="359510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mic Sans MS"/>
                <a:cs typeface="Comic Sans MS"/>
              </a:rPr>
              <a:t>We gaan nu zorgen dat het spel herstart kan worden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>
                <a:latin typeface="Comic Sans MS"/>
                <a:cs typeface="Comic Sans MS"/>
              </a:rPr>
              <a:t>We doen dit door een nieuwe </a:t>
            </a:r>
            <a:r>
              <a:rPr lang="nl-NL" dirty="0" err="1">
                <a:latin typeface="Comic Sans MS"/>
                <a:cs typeface="Comic Sans MS"/>
              </a:rPr>
              <a:t>sprite</a:t>
            </a:r>
            <a:r>
              <a:rPr lang="nl-NL" dirty="0">
                <a:latin typeface="Comic Sans MS"/>
                <a:cs typeface="Comic Sans MS"/>
              </a:rPr>
              <a:t>, een knop toe te voegen.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7659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5" y="1572381"/>
            <a:ext cx="3531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Een nieuwe </a:t>
            </a:r>
            <a:r>
              <a:rPr lang="nl-NL" dirty="0" err="1" smtClean="0">
                <a:latin typeface="Comic Sans MS"/>
                <a:cs typeface="Comic Sans MS"/>
              </a:rPr>
              <a:t>sprite</a:t>
            </a:r>
            <a:r>
              <a:rPr lang="nl-NL" dirty="0" smtClean="0">
                <a:latin typeface="Comic Sans MS"/>
                <a:cs typeface="Comic Sans MS"/>
              </a:rPr>
              <a:t> kun je toevoegen door op het mannetje in het </a:t>
            </a:r>
            <a:r>
              <a:rPr lang="nl-NL" dirty="0" err="1" smtClean="0">
                <a:latin typeface="Comic Sans MS"/>
                <a:cs typeface="Comic Sans MS"/>
              </a:rPr>
              <a:t>sprite</a:t>
            </a:r>
            <a:r>
              <a:rPr lang="nl-NL" dirty="0" smtClean="0">
                <a:latin typeface="Comic Sans MS"/>
                <a:cs typeface="Comic Sans MS"/>
              </a:rPr>
              <a:t> scherm te klikken.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06609" y="3705609"/>
            <a:ext cx="3398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Ga vervolgens op zoek naar de knop en klik op ‘OK’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16" name="Content Placeholder 15" descr="Screen Shot 2015-09-11 at 16.44.1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7" r="-868"/>
          <a:stretch/>
        </p:blipFill>
        <p:spPr>
          <a:xfrm>
            <a:off x="3909741" y="1222134"/>
            <a:ext cx="4595630" cy="2321255"/>
          </a:xfrm>
        </p:spPr>
      </p:pic>
      <p:sp>
        <p:nvSpPr>
          <p:cNvPr id="9" name="Rounded Rectangle 8"/>
          <p:cNvSpPr/>
          <p:nvPr/>
        </p:nvSpPr>
        <p:spPr>
          <a:xfrm>
            <a:off x="7087809" y="1563344"/>
            <a:ext cx="834571" cy="701524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7" name="Picture 16" descr="Screen Shot 2015-09-11 at 16.47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05" y="3661303"/>
            <a:ext cx="4160920" cy="23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29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390952"/>
            <a:ext cx="36110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Kies met de muis een mooie plek</a:t>
            </a:r>
          </a:p>
          <a:p>
            <a:r>
              <a:rPr lang="nl-NL" dirty="0">
                <a:latin typeface="Comic Sans MS"/>
                <a:cs typeface="Comic Sans MS"/>
              </a:rPr>
              <a:t>v</a:t>
            </a:r>
            <a:r>
              <a:rPr lang="nl-NL" dirty="0" smtClean="0">
                <a:latin typeface="Comic Sans MS"/>
                <a:cs typeface="Comic Sans MS"/>
              </a:rPr>
              <a:t>oor de knop.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Het is nu nog alleen maar </a:t>
            </a:r>
          </a:p>
          <a:p>
            <a:r>
              <a:rPr lang="nl-NL" dirty="0" smtClean="0">
                <a:latin typeface="Comic Sans MS"/>
                <a:cs typeface="Comic Sans MS"/>
              </a:rPr>
              <a:t>een knop. Laten we er iets opschrijven.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Klik op </a:t>
            </a:r>
            <a:r>
              <a:rPr lang="nl-NL" dirty="0" err="1" smtClean="0">
                <a:latin typeface="Comic Sans MS"/>
                <a:cs typeface="Comic Sans MS"/>
              </a:rPr>
              <a:t>uiterlijken</a:t>
            </a:r>
            <a:r>
              <a:rPr lang="nl-NL" dirty="0">
                <a:latin typeface="Comic Sans MS"/>
                <a:cs typeface="Comic Sans MS"/>
              </a:rPr>
              <a:t>.</a:t>
            </a:r>
          </a:p>
        </p:txBody>
      </p:sp>
      <p:pic>
        <p:nvPicPr>
          <p:cNvPr id="6" name="Content Placeholder 5" descr="Screen Shot 2015-09-11 at 17.24.5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" b="-136"/>
          <a:stretch/>
        </p:blipFill>
        <p:spPr>
          <a:xfrm>
            <a:off x="3609254" y="1936703"/>
            <a:ext cx="4821092" cy="3898159"/>
          </a:xfrm>
        </p:spPr>
      </p:pic>
      <p:sp>
        <p:nvSpPr>
          <p:cNvPr id="12" name="Rounded Rectangle 11"/>
          <p:cNvSpPr/>
          <p:nvPr/>
        </p:nvSpPr>
        <p:spPr>
          <a:xfrm>
            <a:off x="7097300" y="1784985"/>
            <a:ext cx="1333046" cy="544285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9446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1345</TotalTime>
  <Words>1369</Words>
  <Application>Microsoft Macintosh PowerPoint</Application>
  <PresentationFormat>On-screen Show (4:3)</PresentationFormat>
  <Paragraphs>214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Programmeren Opdracht 6 - Duiker</vt:lpstr>
      <vt:lpstr>Opdracht 6 </vt:lpstr>
      <vt:lpstr>Opdracht 6 </vt:lpstr>
      <vt:lpstr>Opdracht 6 </vt:lpstr>
      <vt:lpstr>Opdracht 6 </vt:lpstr>
      <vt:lpstr>Opdracht 6 </vt:lpstr>
      <vt:lpstr>Opdracht 6 </vt:lpstr>
      <vt:lpstr>Opdracht 6 </vt:lpstr>
      <vt:lpstr>Opdracht 6 </vt:lpstr>
      <vt:lpstr>Opdracht 6 </vt:lpstr>
      <vt:lpstr>Opdracht 6 </vt:lpstr>
      <vt:lpstr>Opdracht 6 </vt:lpstr>
      <vt:lpstr>Opdracht 6</vt:lpstr>
      <vt:lpstr>Opdracht 6</vt:lpstr>
      <vt:lpstr>Opdracht 6</vt:lpstr>
      <vt:lpstr>Opdracht 6</vt:lpstr>
      <vt:lpstr>Opdracht 6</vt:lpstr>
      <vt:lpstr>Opdracht 6</vt:lpstr>
      <vt:lpstr>Opdracht 6</vt:lpstr>
      <vt:lpstr>Opdracht 6</vt:lpstr>
      <vt:lpstr>Opdracht 6 </vt:lpstr>
      <vt:lpstr>Opdracht 6 </vt:lpstr>
      <vt:lpstr>Opdracht 6 </vt:lpstr>
      <vt:lpstr>Opdracht 6 </vt:lpstr>
      <vt:lpstr>Opdracht 6 </vt:lpstr>
      <vt:lpstr>Opdracht 6 </vt:lpstr>
      <vt:lpstr>Opdracht 6 </vt:lpstr>
      <vt:lpstr>Opdracht 6 </vt:lpstr>
    </vt:vector>
  </TitlesOfParts>
  <Manager/>
  <Company>www.devoxx4kids.com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De Luca</dc:creator>
  <cp:keywords/>
  <dc:description/>
  <cp:lastModifiedBy>Gijs Sijpesteijn</cp:lastModifiedBy>
  <cp:revision>96</cp:revision>
  <dcterms:created xsi:type="dcterms:W3CDTF">2012-11-17T11:43:16Z</dcterms:created>
  <dcterms:modified xsi:type="dcterms:W3CDTF">2015-09-13T13:55:37Z</dcterms:modified>
  <cp:category/>
</cp:coreProperties>
</file>